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6858000" cy="9144000"/>
  <p:embeddedFontLst>
    <p:embeddedFont>
      <p:font typeface="Press Start 2P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orient="horz" pos="3702">
          <p15:clr>
            <a:srgbClr val="A4A3A4"/>
          </p15:clr>
        </p15:guide>
        <p15:guide id="3" pos="756">
          <p15:clr>
            <a:srgbClr val="A4A3A4"/>
          </p15:clr>
        </p15:guide>
        <p15:guide id="4" orient="horz" pos="14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702" orient="horz"/>
        <p:guide pos="756"/>
        <p:guide pos="141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essStart2P-regular.fnt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f40a8a0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3f40a8a02d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f40a8a02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3f40a8a02d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f40a8a02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3f40a8a02d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>
            <p:ph idx="2" type="pic"/>
          </p:nvPr>
        </p:nvSpPr>
        <p:spPr>
          <a:xfrm>
            <a:off x="473754" y="1965945"/>
            <a:ext cx="3502024" cy="3997325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4"/>
          <p:cNvSpPr/>
          <p:nvPr>
            <p:ph idx="3" type="pic"/>
          </p:nvPr>
        </p:nvSpPr>
        <p:spPr>
          <a:xfrm>
            <a:off x="4344988" y="1965945"/>
            <a:ext cx="3502024" cy="3997325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/>
          <p:nvPr>
            <p:ph idx="4" type="pic"/>
          </p:nvPr>
        </p:nvSpPr>
        <p:spPr>
          <a:xfrm>
            <a:off x="8191500" y="1965945"/>
            <a:ext cx="3502024" cy="39973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334054" y="378445"/>
            <a:ext cx="11523892" cy="610111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>
            <p:ph idx="2" type="pic"/>
          </p:nvPr>
        </p:nvSpPr>
        <p:spPr>
          <a:xfrm>
            <a:off x="2427622" y="2115403"/>
            <a:ext cx="2306472" cy="3330054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6"/>
          <p:cNvSpPr/>
          <p:nvPr>
            <p:ph idx="3" type="pic"/>
          </p:nvPr>
        </p:nvSpPr>
        <p:spPr>
          <a:xfrm>
            <a:off x="4942764" y="2115403"/>
            <a:ext cx="2306472" cy="3330054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6"/>
          <p:cNvSpPr/>
          <p:nvPr>
            <p:ph idx="4" type="pic"/>
          </p:nvPr>
        </p:nvSpPr>
        <p:spPr>
          <a:xfrm>
            <a:off x="7457906" y="2115403"/>
            <a:ext cx="2306472" cy="333005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5" name="Google Shape;55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mc:AlternateContent>
    <mc:Choice Requires="p14">
      <p:transition spd="slow" p14:dur="9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slide" Target="/ppt/slides/slide9.xml"/><Relationship Id="rId8" Type="http://schemas.openxmlformats.org/officeDocument/2006/relationships/slide" Target="/ppt/slides/slide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hyperlink" Target="https://minecraft.wiki/w/Player" TargetMode="External"/><Relationship Id="rId6" Type="http://schemas.openxmlformats.org/officeDocument/2006/relationships/hyperlink" Target="https://minecraft.wiki/w/Block" TargetMode="External"/><Relationship Id="rId7" Type="http://schemas.openxmlformats.org/officeDocument/2006/relationships/hyperlink" Target="https://minecraft.wiki/w/Entities" TargetMode="External"/><Relationship Id="rId8" Type="http://schemas.openxmlformats.org/officeDocument/2006/relationships/hyperlink" Target="https://minecraft.wiki/w/Gamepla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hyperlink" Target="https://www.kaggle.com/datasets/manandkumar/minecraft-gaming-user-data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285750"/>
            <a:ext cx="15887700" cy="8210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indoor, music, synthesizer&#10;&#10;Description automatically generated" id="95" name="Google Shape;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536" y="-623400"/>
            <a:ext cx="5852928" cy="32925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oy&#10;&#10;Description automatically generated" id="96" name="Google Shape;9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8114" y="3606921"/>
            <a:ext cx="4963887" cy="3901106"/>
          </a:xfrm>
          <a:prstGeom prst="rect">
            <a:avLst/>
          </a:prstGeom>
          <a:noFill/>
          <a:ln>
            <a:noFill/>
          </a:ln>
          <a:effectLst>
            <a:outerShdw blurRad="419100" rotWithShape="0" algn="tl" dir="2700000" dist="38100">
              <a:srgbClr val="000000">
                <a:alpha val="80000"/>
              </a:srgbClr>
            </a:outerShdw>
          </a:effectLst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276223" y="3947993"/>
            <a:ext cx="2002519" cy="3560034"/>
          </a:xfrm>
          <a:prstGeom prst="rect">
            <a:avLst/>
          </a:prstGeom>
          <a:noFill/>
          <a:ln>
            <a:noFill/>
          </a:ln>
          <a:effectLst>
            <a:outerShdw blurRad="419100" rotWithShape="0" algn="tl" dir="2700000" dist="38100">
              <a:srgbClr val="000000">
                <a:alpha val="80000"/>
              </a:srgbClr>
            </a:outerShdw>
          </a:effectLst>
        </p:spPr>
      </p:pic>
      <p:sp>
        <p:nvSpPr>
          <p:cNvPr id="98" name="Google Shape;98;p16">
            <a:hlinkClick action="ppaction://hlinkshowjump?jump=nextslide"/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310896" y="2891058"/>
            <a:ext cx="35702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Start the </a:t>
            </a:r>
            <a:r>
              <a:rPr lang="en-US" sz="12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>
            <a:hlinkClick action="ppaction://hlinkshowjump?jump=nextslide"/>
          </p:cNvPr>
          <p:cNvSpPr txBox="1"/>
          <p:nvPr/>
        </p:nvSpPr>
        <p:spPr>
          <a:xfrm>
            <a:off x="4229239" y="3813862"/>
            <a:ext cx="14157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Options.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2" name="Google Shape;102;p16">
            <a:hlinkClick action="ppaction://hlinksldjump" r:id="rId7"/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>
            <a:hlinkClick action="ppaction://hlinksldjump" r:id="rId8"/>
          </p:cNvPr>
          <p:cNvSpPr txBox="1"/>
          <p:nvPr/>
        </p:nvSpPr>
        <p:spPr>
          <a:xfrm>
            <a:off x="6854768" y="3813862"/>
            <a:ext cx="80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Quit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descr="A picture containing LEGO, toy&#10;&#10;Description automatically generated" id="104" name="Google Shape;104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2339851" y="4930750"/>
            <a:ext cx="1659369" cy="1898465"/>
          </a:xfrm>
          <a:prstGeom prst="rect">
            <a:avLst/>
          </a:prstGeom>
          <a:noFill/>
          <a:ln>
            <a:noFill/>
          </a:ln>
          <a:effectLst>
            <a:outerShdw blurRad="444500" rotWithShape="0" algn="tr" dir="8100000" dist="38100">
              <a:srgbClr val="000000">
                <a:alpha val="78823"/>
              </a:srgbClr>
            </a:outerShdw>
          </a:effectLst>
        </p:spPr>
      </p:pic>
      <p:sp>
        <p:nvSpPr>
          <p:cNvPr id="105" name="Google Shape;105;p16"/>
          <p:cNvSpPr txBox="1"/>
          <p:nvPr/>
        </p:nvSpPr>
        <p:spPr>
          <a:xfrm>
            <a:off x="4381511" y="5235540"/>
            <a:ext cx="3429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Jiamin Chen</a:t>
            </a:r>
            <a:endParaRPr sz="13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Tracy Li</a:t>
            </a:r>
            <a:endParaRPr sz="13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Winter 2025</a:t>
            </a:r>
            <a:endParaRPr sz="13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574175" y="1579650"/>
            <a:ext cx="575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What do players do in the game?</a:t>
            </a:r>
            <a:endParaRPr sz="27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688475" y="1579650"/>
            <a:ext cx="59310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What do players do in the game?</a:t>
            </a:r>
            <a:endParaRPr sz="2600">
              <a:solidFill>
                <a:schemeClr val="lt2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mc:AlternateContent>
    <mc:Choice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indoor, music, synthesizer&#10;&#10;Description automatically generated" id="114" name="Google Shape;114;p17">
            <a:hlinkClick action="ppaction://hlinkshowjump?jump=nextslide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9536" y="1027968"/>
            <a:ext cx="5852928" cy="329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Loading……</a:t>
            </a:r>
            <a:endParaRPr/>
          </a:p>
        </p:txBody>
      </p:sp>
    </p:spTree>
  </p:cSld>
  <p:clrMapOvr>
    <a:masterClrMapping/>
  </p:clrMapOvr>
  <mc:AlternateContent>
    <mc:Choice Requires="p14">
      <p:transition spd="med" p14:dur="600">
        <p:fade/>
      </p:transition>
    </mc:Choice>
    <mc:Fallback>
      <p:transition spd="med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2007975" y="1673700"/>
            <a:ext cx="8025000" cy="30531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4444179" y="689283"/>
            <a:ext cx="3303600" cy="73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5195728" y="926584"/>
            <a:ext cx="18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WELCOME</a:t>
            </a:r>
            <a:endParaRPr/>
          </a:p>
        </p:txBody>
      </p:sp>
      <p:pic>
        <p:nvPicPr>
          <p:cNvPr descr="A picture containing container, square&#10;&#10;Description automatically generated"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775" y="4181988"/>
            <a:ext cx="2300287" cy="230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233725" y="1974450"/>
            <a:ext cx="7569300" cy="29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ress Start 2P"/>
              <a:buChar char="-"/>
            </a:pPr>
            <a:r>
              <a:rPr lang="en-US" sz="16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Minecraft is a sandbox video game.</a:t>
            </a:r>
            <a:endParaRPr sz="16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ress Start 2P"/>
              <a:buChar char="-"/>
            </a:pPr>
            <a:r>
              <a:rPr lang="en-US" sz="16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</a:t>
            </a:r>
            <a:r>
              <a:rPr lang="en-US" sz="1600">
                <a:solidFill>
                  <a:srgbClr val="D8D8D8"/>
                </a:solidFill>
                <a:uFill>
                  <a:noFill/>
                </a:uFill>
                <a:latin typeface="Press Start 2P"/>
                <a:ea typeface="Press Start 2P"/>
                <a:cs typeface="Press Start 2P"/>
                <a:sym typeface="Press Start 2P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layers</a:t>
            </a:r>
            <a:r>
              <a:rPr lang="en-US" sz="16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can interact with a fully customizable three-dimensional world made of </a:t>
            </a:r>
            <a:r>
              <a:rPr lang="en-US" sz="1600">
                <a:solidFill>
                  <a:srgbClr val="D8D8D8"/>
                </a:solidFill>
                <a:uFill>
                  <a:noFill/>
                </a:uFill>
                <a:latin typeface="Press Start 2P"/>
                <a:ea typeface="Press Start 2P"/>
                <a:cs typeface="Press Start 2P"/>
                <a:sym typeface="Press Start 2P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blocks</a:t>
            </a:r>
            <a:r>
              <a:rPr lang="en-US" sz="16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and </a:t>
            </a:r>
            <a:r>
              <a:rPr lang="en-US" sz="1600">
                <a:solidFill>
                  <a:srgbClr val="D8D8D8"/>
                </a:solidFill>
                <a:uFill>
                  <a:noFill/>
                </a:uFill>
                <a:latin typeface="Press Start 2P"/>
                <a:ea typeface="Press Start 2P"/>
                <a:cs typeface="Press Start 2P"/>
                <a:sym typeface="Press Start 2P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entities</a:t>
            </a:r>
            <a:endParaRPr sz="16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30200" lvl="0" marL="4572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ress Start 2P"/>
              <a:buChar char="-"/>
            </a:pPr>
            <a:r>
              <a:rPr lang="en-US" sz="16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Diverse </a:t>
            </a:r>
            <a:r>
              <a:rPr lang="en-US" sz="1600">
                <a:solidFill>
                  <a:srgbClr val="D8D8D8"/>
                </a:solidFill>
                <a:uFill>
                  <a:noFill/>
                </a:uFill>
                <a:latin typeface="Press Start 2P"/>
                <a:ea typeface="Press Start 2P"/>
                <a:cs typeface="Press Start 2P"/>
                <a:sym typeface="Press Start 2P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gameplay</a:t>
            </a:r>
            <a:r>
              <a:rPr lang="en-US" sz="16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options：survival, creative, adventure, hardcore, spectator</a:t>
            </a:r>
            <a:endParaRPr sz="225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descr="A picture containing container, square&#10;&#10;Description automatically generated"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5856" y="4726776"/>
            <a:ext cx="2300287" cy="2300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5061" y="4181988"/>
            <a:ext cx="2300287" cy="230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3926388" y="316000"/>
            <a:ext cx="4339200" cy="57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3918600" y="441625"/>
            <a:ext cx="44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Data and Cleaning</a:t>
            </a: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/>
          </a:p>
        </p:txBody>
      </p:sp>
      <p:pic>
        <p:nvPicPr>
          <p:cNvPr descr="A picture containing text, clipart&#10;&#10;Description automatically generated" id="135" name="Google Shape;13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8962" y="338781"/>
            <a:ext cx="528940" cy="528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r code&#10;&#10;Description automatically generated" id="136" name="Google Shape;13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4097" y="338289"/>
            <a:ext cx="528939" cy="52992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547350" y="1041400"/>
            <a:ext cx="9688800" cy="5169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711200" y="1155700"/>
            <a:ext cx="9258300" cy="4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9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Data from: </a:t>
            </a:r>
            <a:endParaRPr sz="19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kaggle “Minecraft Gaming User Data”</a:t>
            </a:r>
            <a:endParaRPr sz="19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Press Start 2P"/>
                <a:ea typeface="Press Start 2P"/>
                <a:cs typeface="Press Start 2P"/>
                <a:sym typeface="Press Start 2P"/>
                <a:hlinkClick r:id="rId6"/>
              </a:rPr>
              <a:t>https://www.kaggle.com/datasets/manandkumar/minecraft-gaming-user-data</a:t>
            </a: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endParaRPr sz="18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15,000 rows and 25 columns</a:t>
            </a:r>
            <a:endParaRPr sz="18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9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Cleaning:</a:t>
            </a:r>
            <a:endParaRPr sz="19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Press Start 2P"/>
              <a:buChar char="-"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Filter out survival players in PC</a:t>
            </a:r>
            <a:endParaRPr sz="18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Press Start 2P"/>
              <a:buChar char="-"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Categorize players in four groups by their play time</a:t>
            </a:r>
            <a:endParaRPr sz="18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Press Start 2P"/>
              <a:buChar char="-"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Final data: 1,241 entries, 26 total columns</a:t>
            </a:r>
            <a:endParaRPr sz="1800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39" name="Google Shape;139;p19" title="截屏2025-03-11 下午2.40.55.png"/>
          <p:cNvPicPr preferRelativeResize="0"/>
          <p:nvPr/>
        </p:nvPicPr>
        <p:blipFill rotWithShape="1">
          <a:blip r:embed="rId7">
            <a:alphaModFix/>
          </a:blip>
          <a:srcRect b="0" l="0" r="0" t="5891"/>
          <a:stretch/>
        </p:blipFill>
        <p:spPr>
          <a:xfrm>
            <a:off x="1200150" y="5462975"/>
            <a:ext cx="11575525" cy="13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 title="steve-1815647_128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04998" y="1859400"/>
            <a:ext cx="3870678" cy="3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200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0"/>
          <p:cNvGrpSpPr/>
          <p:nvPr/>
        </p:nvGrpSpPr>
        <p:grpSpPr>
          <a:xfrm>
            <a:off x="3641262" y="1320761"/>
            <a:ext cx="2247769" cy="854757"/>
            <a:chOff x="3951968" y="2079356"/>
            <a:chExt cx="2084162" cy="733634"/>
          </a:xfrm>
        </p:grpSpPr>
        <p:sp>
          <p:nvSpPr>
            <p:cNvPr id="146" name="Google Shape;146;p20">
              <a:hlinkClick/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A5A5A5"/>
                </a:gs>
                <a:gs pos="55000">
                  <a:srgbClr val="7F7F7F"/>
                </a:gs>
                <a:gs pos="100000">
                  <a:srgbClr val="A5A5A5"/>
                </a:gs>
              </a:gsLst>
              <a:lin ang="5400000" scaled="0"/>
            </a:gradFill>
            <a:ln cap="flat" cmpd="sng" w="19050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0"/>
            <p:cNvSpPr txBox="1"/>
            <p:nvPr/>
          </p:nvSpPr>
          <p:spPr>
            <a:xfrm>
              <a:off x="4452875" y="2199952"/>
              <a:ext cx="1082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9D9D9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Tools</a:t>
              </a:r>
              <a:endParaRPr sz="1400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sp>
        <p:nvSpPr>
          <p:cNvPr id="148" name="Google Shape;148;p20">
            <a:hlinkClick/>
          </p:cNvPr>
          <p:cNvSpPr/>
          <p:nvPr/>
        </p:nvSpPr>
        <p:spPr>
          <a:xfrm>
            <a:off x="8395174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6018240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774700" y="1960448"/>
            <a:ext cx="10358100" cy="40062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ontainer, square&#10;&#10;Description automatically generated"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4125" y="4695779"/>
            <a:ext cx="845715" cy="91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4184649" y="236432"/>
            <a:ext cx="3822600" cy="73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503259" y="418583"/>
            <a:ext cx="31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Result</a:t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1264371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1804606" y="1461338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</a:t>
            </a:r>
            <a:r>
              <a:rPr lang="en-US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mor</a:t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6364844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Biomes</a:t>
            </a:r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8749552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Blocks</a:t>
            </a:r>
            <a:endParaRPr/>
          </a:p>
        </p:txBody>
      </p:sp>
      <p:sp>
        <p:nvSpPr>
          <p:cNvPr id="158" name="Google Shape;158;p20"/>
          <p:cNvSpPr txBox="1"/>
          <p:nvPr/>
        </p:nvSpPr>
        <p:spPr>
          <a:xfrm>
            <a:off x="1264373" y="2175825"/>
            <a:ext cx="363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1378124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2190579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3003034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3815489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4627945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ontainer, square&#10;&#10;Description automatically generated"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0447" y="4627137"/>
            <a:ext cx="1885060" cy="20364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7874" y="5202033"/>
            <a:ext cx="1361447" cy="147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400" y="1960450"/>
            <a:ext cx="6624599" cy="49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5574" y="4597226"/>
            <a:ext cx="578150" cy="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3037" y="4568576"/>
            <a:ext cx="635475" cy="63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5500" y="4568538"/>
            <a:ext cx="635475" cy="6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6612" y="4597248"/>
            <a:ext cx="578150" cy="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2000" y="4597250"/>
            <a:ext cx="578150" cy="5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837225" y="2158525"/>
            <a:ext cx="4818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master and skilled player prefer iron armor 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while beginners prefer golden armor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>
            <a:hlinkClick/>
          </p:cNvPr>
          <p:cNvSpPr/>
          <p:nvPr/>
        </p:nvSpPr>
        <p:spPr>
          <a:xfrm>
            <a:off x="1264065" y="1320553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>
            <a:hlinkClick/>
          </p:cNvPr>
          <p:cNvSpPr/>
          <p:nvPr/>
        </p:nvSpPr>
        <p:spPr>
          <a:xfrm>
            <a:off x="3641262" y="1320761"/>
            <a:ext cx="2247702" cy="854601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>
            <a:hlinkClick/>
          </p:cNvPr>
          <p:cNvSpPr/>
          <p:nvPr/>
        </p:nvSpPr>
        <p:spPr>
          <a:xfrm>
            <a:off x="8395174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>
            <a:hlinkClick/>
          </p:cNvPr>
          <p:cNvSpPr/>
          <p:nvPr/>
        </p:nvSpPr>
        <p:spPr>
          <a:xfrm>
            <a:off x="6018240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774700" y="1960448"/>
            <a:ext cx="10358100" cy="40062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4184649" y="236432"/>
            <a:ext cx="3822600" cy="73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503259" y="418583"/>
            <a:ext cx="31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Result</a:t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641321" y="1331240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1804606" y="1461338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</a:t>
            </a:r>
            <a:r>
              <a:rPr lang="en-US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6364844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Biomes</a:t>
            </a:r>
            <a:endParaRPr/>
          </a:p>
        </p:txBody>
      </p:sp>
      <p:sp>
        <p:nvSpPr>
          <p:cNvPr id="187" name="Google Shape;187;p21"/>
          <p:cNvSpPr txBox="1"/>
          <p:nvPr/>
        </p:nvSpPr>
        <p:spPr>
          <a:xfrm>
            <a:off x="8749552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Blocks</a:t>
            </a: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953050" y="2036363"/>
            <a:ext cx="45423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players using shovels kill most of monsters (surprising)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players using hoes kill least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1378124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190579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3003034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3815489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4627945" y="4486411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4181453" y="1513805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Tools</a:t>
            </a:r>
            <a:endParaRPr sz="14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700" y="1960450"/>
            <a:ext cx="6601298" cy="495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9125" y="4574025"/>
            <a:ext cx="624600" cy="6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8475" y="4574000"/>
            <a:ext cx="624600" cy="6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3077" y="4596163"/>
            <a:ext cx="580325" cy="5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1801" y="4542438"/>
            <a:ext cx="687775" cy="6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7975" y="4574000"/>
            <a:ext cx="624600" cy="6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>
            <a:hlinkClick/>
          </p:cNvPr>
          <p:cNvSpPr/>
          <p:nvPr/>
        </p:nvSpPr>
        <p:spPr>
          <a:xfrm>
            <a:off x="1264199" y="1320553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2"/>
          <p:cNvGrpSpPr/>
          <p:nvPr/>
        </p:nvGrpSpPr>
        <p:grpSpPr>
          <a:xfrm>
            <a:off x="3641262" y="1320761"/>
            <a:ext cx="2247702" cy="854601"/>
            <a:chOff x="3951968" y="2079356"/>
            <a:chExt cx="2084100" cy="733500"/>
          </a:xfrm>
        </p:grpSpPr>
        <p:sp>
          <p:nvSpPr>
            <p:cNvPr id="207" name="Google Shape;207;p22">
              <a:hlinkClick/>
            </p:cNvPr>
            <p:cNvSpPr/>
            <p:nvPr/>
          </p:nvSpPr>
          <p:spPr>
            <a:xfrm>
              <a:off x="3951968" y="2079356"/>
              <a:ext cx="2084100" cy="733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A5A5A5"/>
                </a:gs>
                <a:gs pos="55000">
                  <a:srgbClr val="7F7F7F"/>
                </a:gs>
                <a:gs pos="100000">
                  <a:srgbClr val="A5A5A5"/>
                </a:gs>
              </a:gsLst>
              <a:lin ang="5400012" scaled="0"/>
            </a:gradFill>
            <a:ln cap="flat" cmpd="sng" w="19050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2"/>
            <p:cNvSpPr txBox="1"/>
            <p:nvPr/>
          </p:nvSpPr>
          <p:spPr>
            <a:xfrm>
              <a:off x="4452875" y="2199952"/>
              <a:ext cx="1082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9D9D9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Tools</a:t>
              </a:r>
              <a:endParaRPr sz="1400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sp>
        <p:nvSpPr>
          <p:cNvPr id="209" name="Google Shape;209;p22">
            <a:hlinkClick/>
          </p:cNvPr>
          <p:cNvSpPr/>
          <p:nvPr/>
        </p:nvSpPr>
        <p:spPr>
          <a:xfrm>
            <a:off x="8395174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>
            <a:hlinkClick/>
          </p:cNvPr>
          <p:cNvSpPr/>
          <p:nvPr/>
        </p:nvSpPr>
        <p:spPr>
          <a:xfrm>
            <a:off x="6018240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762000" y="1960448"/>
            <a:ext cx="10358100" cy="40062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4184649" y="236432"/>
            <a:ext cx="3822600" cy="73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4503259" y="418583"/>
            <a:ext cx="31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Result</a:t>
            </a:r>
            <a:endParaRPr/>
          </a:p>
        </p:txBody>
      </p:sp>
      <p:sp>
        <p:nvSpPr>
          <p:cNvPr id="214" name="Google Shape;214;p22"/>
          <p:cNvSpPr/>
          <p:nvPr/>
        </p:nvSpPr>
        <p:spPr>
          <a:xfrm>
            <a:off x="6018121" y="1331240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804606" y="1461338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</a:t>
            </a:r>
            <a:r>
              <a:rPr lang="en-US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6364769" y="1513800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Biomes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8749552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Blocks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842250" y="2324350"/>
            <a:ext cx="4114800" cy="3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overall, the number of mobs killed are higher in those biomes with more diversable mobs (forest, jungle, plains)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19" name="Google Shape;219;p22" title="截屏2025-03-11 下午4.27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058" y="1960450"/>
            <a:ext cx="7450841" cy="50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>
            <a:hlinkClick/>
          </p:cNvPr>
          <p:cNvSpPr/>
          <p:nvPr/>
        </p:nvSpPr>
        <p:spPr>
          <a:xfrm>
            <a:off x="1264065" y="1320553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p23"/>
          <p:cNvGrpSpPr/>
          <p:nvPr/>
        </p:nvGrpSpPr>
        <p:grpSpPr>
          <a:xfrm>
            <a:off x="3641262" y="1320761"/>
            <a:ext cx="2247702" cy="854601"/>
            <a:chOff x="3951968" y="2079356"/>
            <a:chExt cx="2084100" cy="733500"/>
          </a:xfrm>
        </p:grpSpPr>
        <p:sp>
          <p:nvSpPr>
            <p:cNvPr id="226" name="Google Shape;226;p23">
              <a:hlinkClick/>
            </p:cNvPr>
            <p:cNvSpPr/>
            <p:nvPr/>
          </p:nvSpPr>
          <p:spPr>
            <a:xfrm>
              <a:off x="3951968" y="2079356"/>
              <a:ext cx="2084100" cy="733500"/>
            </a:xfrm>
            <a:prstGeom prst="roundRect">
              <a:avLst>
                <a:gd fmla="val 0" name="adj"/>
              </a:avLst>
            </a:prstGeom>
            <a:gradFill>
              <a:gsLst>
                <a:gs pos="0">
                  <a:srgbClr val="A5A5A5"/>
                </a:gs>
                <a:gs pos="55000">
                  <a:srgbClr val="7F7F7F"/>
                </a:gs>
                <a:gs pos="100000">
                  <a:srgbClr val="A5A5A5"/>
                </a:gs>
              </a:gsLst>
              <a:lin ang="5400012" scaled="0"/>
            </a:gradFill>
            <a:ln cap="flat" cmpd="sng" w="19050">
              <a:solidFill>
                <a:srgbClr val="26262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4452875" y="2199952"/>
              <a:ext cx="1082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9D9D9"/>
                  </a:solidFill>
                  <a:latin typeface="Press Start 2P"/>
                  <a:ea typeface="Press Start 2P"/>
                  <a:cs typeface="Press Start 2P"/>
                  <a:sym typeface="Press Start 2P"/>
                </a:rPr>
                <a:t>Tools</a:t>
              </a:r>
              <a:endParaRPr sz="1400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endParaRPr>
            </a:p>
          </p:txBody>
        </p:sp>
      </p:grpSp>
      <p:sp>
        <p:nvSpPr>
          <p:cNvPr id="228" name="Google Shape;228;p23">
            <a:hlinkClick/>
          </p:cNvPr>
          <p:cNvSpPr/>
          <p:nvPr/>
        </p:nvSpPr>
        <p:spPr>
          <a:xfrm>
            <a:off x="8395174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>
            <a:hlinkClick/>
          </p:cNvPr>
          <p:cNvSpPr/>
          <p:nvPr/>
        </p:nvSpPr>
        <p:spPr>
          <a:xfrm>
            <a:off x="6018240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774700" y="1960448"/>
            <a:ext cx="10358100" cy="40062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4184649" y="236432"/>
            <a:ext cx="3822600" cy="73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4503259" y="418583"/>
            <a:ext cx="318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Result</a:t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8395421" y="1320828"/>
            <a:ext cx="2247900" cy="85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1804606" y="1461338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Ar</a:t>
            </a:r>
            <a:r>
              <a:rPr lang="en-US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6364844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Biomes</a:t>
            </a:r>
            <a:endParaRPr/>
          </a:p>
        </p:txBody>
      </p:sp>
      <p:sp>
        <p:nvSpPr>
          <p:cNvPr id="236" name="Google Shape;236;p23"/>
          <p:cNvSpPr txBox="1"/>
          <p:nvPr/>
        </p:nvSpPr>
        <p:spPr>
          <a:xfrm>
            <a:off x="8741827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Blocks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1200150" y="2393900"/>
            <a:ext cx="38226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</a:t>
            </a: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ustainable</a:t>
            </a: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gaming?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No </a:t>
            </a: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correlation</a:t>
            </a: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 between blocks Place &amp; </a:t>
            </a:r>
            <a:r>
              <a:rPr lang="en-US" sz="1800">
                <a:solidFill>
                  <a:schemeClr val="dk1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destroy</a:t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976886" y="5004886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1717266" y="5004886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2529722" y="5004886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3342177" y="5004886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4154632" y="5004886"/>
            <a:ext cx="740400" cy="799800"/>
          </a:xfrm>
          <a:prstGeom prst="rect">
            <a:avLst/>
          </a:prstGeom>
          <a:solidFill>
            <a:srgbClr val="8B8B8B"/>
          </a:solidFill>
          <a:ln cap="flat" cmpd="sng" w="1270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3" title="截屏2025-03-11 下午4.37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400" y="2048354"/>
            <a:ext cx="6657126" cy="468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325" y="5115700"/>
            <a:ext cx="578150" cy="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4425" y="5132900"/>
            <a:ext cx="578150" cy="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0823" y="5085675"/>
            <a:ext cx="638200" cy="6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7725" y="5085675"/>
            <a:ext cx="638200" cy="6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05725" y="5115700"/>
            <a:ext cx="578150" cy="5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/>
        </p:nvSpPr>
        <p:spPr>
          <a:xfrm>
            <a:off x="4080064" y="1544650"/>
            <a:ext cx="4032000" cy="240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YOU</a:t>
            </a:r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3377801" y="5362075"/>
            <a:ext cx="543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Stay green &amp; play games</a:t>
            </a:r>
            <a:endParaRPr sz="2000"/>
          </a:p>
        </p:txBody>
      </p:sp>
      <p:pic>
        <p:nvPicPr>
          <p:cNvPr descr="A picture containing container, square&#10;&#10;Description automatically generated" id="255" name="Google Shape;25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8631" y="4481505"/>
            <a:ext cx="2300287" cy="2300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957" y="4026113"/>
            <a:ext cx="2785217" cy="2785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57" name="Google Shape;2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5948" y="2208001"/>
            <a:ext cx="1814053" cy="1814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58" name="Google Shape;2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1682" y="2276830"/>
            <a:ext cx="1814053" cy="1814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59" name="Google Shape;2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36250" y="873122"/>
            <a:ext cx="1300063" cy="1300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ontainer, square&#10;&#10;Description automatically generated" id="260" name="Google Shape;2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833" y="907947"/>
            <a:ext cx="1300063" cy="13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>
            <a:hlinkClick action="ppaction://hlinkshowjump?jump=nextslide"/>
          </p:cNvPr>
          <p:cNvSpPr/>
          <p:nvPr/>
        </p:nvSpPr>
        <p:spPr>
          <a:xfrm>
            <a:off x="5124450" y="3918300"/>
            <a:ext cx="19431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4">
            <a:hlinkClick action="ppaction://hlinkshowjump?jump=nextslide"/>
          </p:cNvPr>
          <p:cNvSpPr txBox="1"/>
          <p:nvPr/>
        </p:nvSpPr>
        <p:spPr>
          <a:xfrm>
            <a:off x="5695891" y="4042822"/>
            <a:ext cx="800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Quit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sp>
        <p:nvSpPr>
          <p:cNvPr id="263" name="Google Shape;263;p24">
            <a:hlinkClick action="ppaction://hlinkshowjump?jump=firstslide"/>
          </p:cNvPr>
          <p:cNvSpPr/>
          <p:nvPr/>
        </p:nvSpPr>
        <p:spPr>
          <a:xfrm>
            <a:off x="5124450" y="4577958"/>
            <a:ext cx="19431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4">
            <a:hlinkClick action="ppaction://hlinkshowjump?jump=firstslide"/>
          </p:cNvPr>
          <p:cNvSpPr txBox="1"/>
          <p:nvPr/>
        </p:nvSpPr>
        <p:spPr>
          <a:xfrm>
            <a:off x="5465058" y="4702480"/>
            <a:ext cx="126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D8D8D8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Restart</a:t>
            </a:r>
            <a:endParaRPr b="0" i="0" sz="1200" u="none" cap="none" strike="noStrike">
              <a:solidFill>
                <a:srgbClr val="D8D8D8"/>
              </a:solidFill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